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tro" panose="02000000000000000000" charset="0"/>
      <p:regular r:id="rId16"/>
    </p:embeddedFont>
    <p:embeddedFont>
      <p:font typeface="Poppins" panose="020B0604020202020204" charset="0"/>
      <p:regular r:id="rId17"/>
    </p:embeddedFont>
    <p:embeddedFont>
      <p:font typeface="Roboto Mono" panose="020B0604020202020204" charset="0"/>
      <p:regular r:id="rId18"/>
    </p:embeddedFont>
    <p:embeddedFont>
      <p:font typeface="Roboto Mono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82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760695" y="3188744"/>
            <a:ext cx="7037470" cy="6488547"/>
          </a:xfrm>
          <a:custGeom>
            <a:avLst/>
            <a:gdLst/>
            <a:ahLst/>
            <a:cxnLst/>
            <a:rect l="l" t="t" r="r" b="b"/>
            <a:pathLst>
              <a:path w="7037470" h="6488547">
                <a:moveTo>
                  <a:pt x="0" y="0"/>
                </a:moveTo>
                <a:lnTo>
                  <a:pt x="7037470" y="0"/>
                </a:lnTo>
                <a:lnTo>
                  <a:pt x="7037470" y="6488548"/>
                </a:lnTo>
                <a:lnTo>
                  <a:pt x="0" y="648854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12718" y="2433234"/>
            <a:ext cx="9447977" cy="37259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41"/>
              </a:lnSpc>
            </a:pPr>
            <a:r>
              <a:rPr lang="en-US" sz="7399" spc="-577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IDENTIFICATION AND AUTHORIZATION OF USERS POLICY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12718" y="6653707"/>
            <a:ext cx="8546218" cy="1251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22"/>
              </a:lnSpc>
              <a:spcBef>
                <a:spcPct val="0"/>
              </a:spcBef>
            </a:pPr>
            <a:r>
              <a:rPr lang="en-US" sz="3587" spc="107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Ensuring secure and compliant access to information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26120" y="4222065"/>
            <a:ext cx="12600675" cy="2122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7018"/>
              </a:lnSpc>
            </a:pPr>
            <a:r>
              <a:rPr lang="en-US" sz="12795" spc="-998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THANK YOU</a:t>
            </a:r>
          </a:p>
        </p:txBody>
      </p:sp>
      <p:sp>
        <p:nvSpPr>
          <p:cNvPr id="4" name="AutoShape 4"/>
          <p:cNvSpPr/>
          <p:nvPr/>
        </p:nvSpPr>
        <p:spPr>
          <a:xfrm>
            <a:off x="-3041522" y="6344436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AutoShape 5"/>
          <p:cNvSpPr/>
          <p:nvPr/>
        </p:nvSpPr>
        <p:spPr>
          <a:xfrm>
            <a:off x="15837969" y="4132494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" name="Freeform 6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70891" y="2890118"/>
            <a:ext cx="8546218" cy="1242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22"/>
              </a:lnSpc>
              <a:spcBef>
                <a:spcPct val="0"/>
              </a:spcBef>
            </a:pPr>
            <a:r>
              <a:rPr lang="en-US" sz="3587" spc="107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Identification and Authorization of Users Policy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144000" y="4726699"/>
            <a:ext cx="47625" cy="1621944"/>
            <a:chOff x="0" y="0"/>
            <a:chExt cx="12543" cy="42717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427179"/>
            </a:xfrm>
            <a:custGeom>
              <a:avLst/>
              <a:gdLst/>
              <a:ahLst/>
              <a:cxnLst/>
              <a:rect l="l" t="t" r="r" b="b"/>
              <a:pathLst>
                <a:path w="12543" h="427179">
                  <a:moveTo>
                    <a:pt x="0" y="0"/>
                  </a:moveTo>
                  <a:lnTo>
                    <a:pt x="12543" y="0"/>
                  </a:lnTo>
                  <a:lnTo>
                    <a:pt x="12543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142370" y="6683715"/>
            <a:ext cx="49255" cy="1066799"/>
            <a:chOff x="0" y="0"/>
            <a:chExt cx="12972" cy="28096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972" cy="280968"/>
            </a:xfrm>
            <a:custGeom>
              <a:avLst/>
              <a:gdLst/>
              <a:ahLst/>
              <a:cxnLst/>
              <a:rect l="l" t="t" r="r" b="b"/>
              <a:pathLst>
                <a:path w="12972" h="280968">
                  <a:moveTo>
                    <a:pt x="0" y="0"/>
                  </a:moveTo>
                  <a:lnTo>
                    <a:pt x="12972" y="0"/>
                  </a:lnTo>
                  <a:lnTo>
                    <a:pt x="12972" y="280968"/>
                  </a:lnTo>
                  <a:lnTo>
                    <a:pt x="0" y="280968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972" cy="3190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765995" y="2675222"/>
            <a:ext cx="7777599" cy="6237634"/>
          </a:xfrm>
          <a:custGeom>
            <a:avLst/>
            <a:gdLst/>
            <a:ahLst/>
            <a:cxnLst/>
            <a:rect l="l" t="t" r="r" b="b"/>
            <a:pathLst>
              <a:path w="7777599" h="6237634">
                <a:moveTo>
                  <a:pt x="0" y="0"/>
                </a:moveTo>
                <a:lnTo>
                  <a:pt x="7777599" y="0"/>
                </a:lnTo>
                <a:lnTo>
                  <a:pt x="7777599" y="6237635"/>
                </a:lnTo>
                <a:lnTo>
                  <a:pt x="0" y="62376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191625" y="2121389"/>
            <a:ext cx="7294803" cy="102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PURPOSE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393155" y="4566772"/>
            <a:ext cx="8125031" cy="3117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8610" lvl="1" indent="-294305" algn="l">
              <a:lnSpc>
                <a:spcPts val="4089"/>
              </a:lnSpc>
              <a:buFont typeface="Arial"/>
              <a:buChar char="•"/>
            </a:pPr>
            <a:r>
              <a:rPr lang="en-US" sz="2726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Understand the importance of identifying and authorizing users.</a:t>
            </a:r>
          </a:p>
          <a:p>
            <a:pPr marL="588610" lvl="1" indent="-294305" algn="l">
              <a:lnSpc>
                <a:spcPts val="4089"/>
              </a:lnSpc>
              <a:buFont typeface="Arial"/>
              <a:buChar char="•"/>
            </a:pPr>
            <a:r>
              <a:rPr lang="en-US" sz="2726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Learn procedures for onboarding, monitoring, and offboarding users.</a:t>
            </a:r>
          </a:p>
          <a:p>
            <a:pPr marL="588610" lvl="1" indent="-294305" algn="l">
              <a:lnSpc>
                <a:spcPts val="4089"/>
              </a:lnSpc>
              <a:buFont typeface="Arial"/>
              <a:buChar char="•"/>
            </a:pPr>
            <a:r>
              <a:rPr lang="en-US" sz="2726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Highlight responsibilities of employees, HR, and IT teams.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91625" y="3086181"/>
            <a:ext cx="7461734" cy="1099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spc="96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To comply with NIST 800-171A 3.1.1.a standards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874407" y="2718242"/>
            <a:ext cx="47625" cy="2349058"/>
            <a:chOff x="0" y="0"/>
            <a:chExt cx="12543" cy="61868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543" cy="618682"/>
            </a:xfrm>
            <a:custGeom>
              <a:avLst/>
              <a:gdLst/>
              <a:ahLst/>
              <a:cxnLst/>
              <a:rect l="l" t="t" r="r" b="b"/>
              <a:pathLst>
                <a:path w="12543" h="618682">
                  <a:moveTo>
                    <a:pt x="0" y="0"/>
                  </a:moveTo>
                  <a:lnTo>
                    <a:pt x="12543" y="0"/>
                  </a:lnTo>
                  <a:lnTo>
                    <a:pt x="12543" y="618682"/>
                  </a:lnTo>
                  <a:lnTo>
                    <a:pt x="0" y="618682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2543" cy="6567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516369" y="2997074"/>
            <a:ext cx="6099574" cy="5727500"/>
          </a:xfrm>
          <a:custGeom>
            <a:avLst/>
            <a:gdLst/>
            <a:ahLst/>
            <a:cxnLst/>
            <a:rect l="l" t="t" r="r" b="b"/>
            <a:pathLst>
              <a:path w="6099574" h="5727500">
                <a:moveTo>
                  <a:pt x="0" y="0"/>
                </a:moveTo>
                <a:lnTo>
                  <a:pt x="6099575" y="0"/>
                </a:lnTo>
                <a:lnTo>
                  <a:pt x="6099575" y="5727501"/>
                </a:lnTo>
                <a:lnTo>
                  <a:pt x="0" y="57275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874407" y="1055205"/>
            <a:ext cx="9641963" cy="102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POLICY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07259" y="2628900"/>
            <a:ext cx="8920593" cy="51442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9407" lvl="1" indent="-294704" algn="l">
              <a:lnSpc>
                <a:spcPts val="4094"/>
              </a:lnSpc>
              <a:buFont typeface="Arial"/>
              <a:buChar char="•"/>
            </a:pPr>
            <a:r>
              <a:rPr lang="en-US" sz="2729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All users are uniquely identified.</a:t>
            </a:r>
          </a:p>
          <a:p>
            <a:pPr algn="l">
              <a:lnSpc>
                <a:spcPts val="4094"/>
              </a:lnSpc>
            </a:pPr>
            <a:endParaRPr lang="en-US" sz="2729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89407" lvl="1" indent="-294704" algn="l">
              <a:lnSpc>
                <a:spcPts val="4094"/>
              </a:lnSpc>
              <a:buFont typeface="Arial"/>
              <a:buChar char="•"/>
            </a:pPr>
            <a:r>
              <a:rPr lang="en-US" sz="2729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Access is granted based on roles and business needs.</a:t>
            </a:r>
          </a:p>
          <a:p>
            <a:pPr algn="l">
              <a:lnSpc>
                <a:spcPts val="4094"/>
              </a:lnSpc>
            </a:pPr>
            <a:endParaRPr lang="en-US" sz="2729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89407" lvl="1" indent="-294704" algn="l">
              <a:lnSpc>
                <a:spcPts val="4094"/>
              </a:lnSpc>
              <a:buFont typeface="Arial"/>
              <a:buChar char="•"/>
            </a:pPr>
            <a:r>
              <a:rPr lang="en-US" sz="2729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Implements robust identity verification to safeguard sensitive information</a:t>
            </a:r>
          </a:p>
          <a:p>
            <a:pPr algn="l">
              <a:lnSpc>
                <a:spcPts val="4094"/>
              </a:lnSpc>
            </a:pPr>
            <a:endParaRPr lang="en-US" sz="2729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89407" lvl="1" indent="-294704" algn="l">
              <a:lnSpc>
                <a:spcPts val="4094"/>
              </a:lnSpc>
              <a:buFont typeface="Arial"/>
              <a:buChar char="•"/>
            </a:pPr>
            <a:r>
              <a:rPr lang="en-US" sz="2729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Aligns with legal and regulatory requirements.</a:t>
            </a:r>
          </a:p>
          <a:p>
            <a:pPr algn="l">
              <a:lnSpc>
                <a:spcPts val="4094"/>
              </a:lnSpc>
            </a:pPr>
            <a:endParaRPr lang="en-US" sz="2729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29843" y="2777125"/>
            <a:ext cx="11009989" cy="102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DEFINITIONS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55677" y="4534068"/>
            <a:ext cx="37192" cy="1834448"/>
            <a:chOff x="0" y="0"/>
            <a:chExt cx="9795" cy="4831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795" cy="483147"/>
            </a:xfrm>
            <a:custGeom>
              <a:avLst/>
              <a:gdLst/>
              <a:ahLst/>
              <a:cxnLst/>
              <a:rect l="l" t="t" r="r" b="b"/>
              <a:pathLst>
                <a:path w="9795" h="483147">
                  <a:moveTo>
                    <a:pt x="0" y="0"/>
                  </a:moveTo>
                  <a:lnTo>
                    <a:pt x="9795" y="0"/>
                  </a:lnTo>
                  <a:lnTo>
                    <a:pt x="9795" y="483147"/>
                  </a:lnTo>
                  <a:lnTo>
                    <a:pt x="0" y="483147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795" cy="5212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99539" y="5158712"/>
            <a:ext cx="4334764" cy="1303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Explicitly granted access based on role and responsibilities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99539" y="4553248"/>
            <a:ext cx="4468652" cy="49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2"/>
              </a:lnSpc>
              <a:spcBef>
                <a:spcPct val="0"/>
              </a:spcBef>
            </a:pPr>
            <a:r>
              <a:rPr lang="en-US" sz="2980" spc="89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Authorized User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239103" y="4534068"/>
            <a:ext cx="37192" cy="1834448"/>
            <a:chOff x="0" y="0"/>
            <a:chExt cx="9795" cy="4831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795" cy="483147"/>
            </a:xfrm>
            <a:custGeom>
              <a:avLst/>
              <a:gdLst/>
              <a:ahLst/>
              <a:cxnLst/>
              <a:rect l="l" t="t" r="r" b="b"/>
              <a:pathLst>
                <a:path w="9795" h="483147">
                  <a:moveTo>
                    <a:pt x="0" y="0"/>
                  </a:moveTo>
                  <a:lnTo>
                    <a:pt x="9795" y="0"/>
                  </a:lnTo>
                  <a:lnTo>
                    <a:pt x="9795" y="483147"/>
                  </a:lnTo>
                  <a:lnTo>
                    <a:pt x="0" y="483147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9795" cy="5212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6581095" y="5158712"/>
            <a:ext cx="4402685" cy="1303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Recognizing a user uniquely via credentials</a:t>
            </a:r>
          </a:p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(e.g., usernames, biometrics)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81095" y="4553248"/>
            <a:ext cx="4707485" cy="49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72"/>
              </a:lnSpc>
              <a:spcBef>
                <a:spcPct val="0"/>
              </a:spcBef>
            </a:pPr>
            <a:r>
              <a:rPr lang="en-US" sz="2980" spc="89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Identification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936280" y="4534068"/>
            <a:ext cx="37192" cy="1834448"/>
            <a:chOff x="0" y="0"/>
            <a:chExt cx="9795" cy="4831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9795" cy="483147"/>
            </a:xfrm>
            <a:custGeom>
              <a:avLst/>
              <a:gdLst/>
              <a:ahLst/>
              <a:cxnLst/>
              <a:rect l="l" t="t" r="r" b="b"/>
              <a:pathLst>
                <a:path w="9795" h="483147">
                  <a:moveTo>
                    <a:pt x="0" y="0"/>
                  </a:moveTo>
                  <a:lnTo>
                    <a:pt x="9795" y="0"/>
                  </a:lnTo>
                  <a:lnTo>
                    <a:pt x="9795" y="483147"/>
                  </a:lnTo>
                  <a:lnTo>
                    <a:pt x="0" y="483147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9795" cy="5212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228597" y="5183042"/>
            <a:ext cx="4616913" cy="864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Verifying user identity using secure methods like MFA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228597" y="4553248"/>
            <a:ext cx="5401751" cy="495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172"/>
              </a:lnSpc>
              <a:spcBef>
                <a:spcPct val="0"/>
              </a:spcBef>
            </a:pPr>
            <a:r>
              <a:rPr lang="en-US" sz="2980" spc="89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Authentication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9056613" y="3543300"/>
            <a:ext cx="58812" cy="2002944"/>
            <a:chOff x="0" y="0"/>
            <a:chExt cx="15490" cy="5275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490" cy="527524"/>
            </a:xfrm>
            <a:custGeom>
              <a:avLst/>
              <a:gdLst/>
              <a:ahLst/>
              <a:cxnLst/>
              <a:rect l="l" t="t" r="r" b="b"/>
              <a:pathLst>
                <a:path w="15490" h="527524">
                  <a:moveTo>
                    <a:pt x="0" y="0"/>
                  </a:moveTo>
                  <a:lnTo>
                    <a:pt x="15490" y="0"/>
                  </a:lnTo>
                  <a:lnTo>
                    <a:pt x="15490" y="527524"/>
                  </a:lnTo>
                  <a:lnTo>
                    <a:pt x="0" y="527524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5490" cy="5656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889887">
            <a:off x="1081774" y="2783445"/>
            <a:ext cx="6753348" cy="7843610"/>
          </a:xfrm>
          <a:custGeom>
            <a:avLst/>
            <a:gdLst/>
            <a:ahLst/>
            <a:cxnLst/>
            <a:rect l="l" t="t" r="r" b="b"/>
            <a:pathLst>
              <a:path w="6753348" h="7843610">
                <a:moveTo>
                  <a:pt x="0" y="0"/>
                </a:moveTo>
                <a:lnTo>
                  <a:pt x="6753349" y="0"/>
                </a:lnTo>
                <a:lnTo>
                  <a:pt x="6753349" y="7843610"/>
                </a:lnTo>
                <a:lnTo>
                  <a:pt x="0" y="78436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334500" y="876300"/>
            <a:ext cx="7294803" cy="2060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ROLES AND RESPONSIBILITIES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448800" y="3399284"/>
            <a:ext cx="8332072" cy="5935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7040" lvl="1" indent="-278520" algn="l">
              <a:lnSpc>
                <a:spcPts val="3612"/>
              </a:lnSpc>
              <a:buFont typeface="Arial"/>
              <a:buChar char="•"/>
            </a:pPr>
            <a:r>
              <a:rPr lang="en-US" sz="2580" b="1" spc="77" dirty="0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CISO:</a:t>
            </a:r>
            <a:r>
              <a:rPr lang="en-US" sz="2580" spc="77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</a:p>
          <a:p>
            <a:pPr algn="l">
              <a:lnSpc>
                <a:spcPts val="3612"/>
              </a:lnSpc>
            </a:pPr>
            <a:r>
              <a:rPr lang="en-US" sz="2580" spc="77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Oversees policy compliance.</a:t>
            </a:r>
          </a:p>
          <a:p>
            <a:pPr algn="l">
              <a:lnSpc>
                <a:spcPts val="3612"/>
              </a:lnSpc>
            </a:pPr>
            <a:endParaRPr lang="en-US" sz="2580" spc="77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57040" lvl="1" indent="-278520" algn="l">
              <a:lnSpc>
                <a:spcPts val="3612"/>
              </a:lnSpc>
              <a:buFont typeface="Arial"/>
              <a:buChar char="•"/>
            </a:pPr>
            <a:r>
              <a:rPr lang="en-US" sz="2580" b="1" spc="77" dirty="0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System Administrators: </a:t>
            </a:r>
          </a:p>
          <a:p>
            <a:pPr algn="l">
              <a:lnSpc>
                <a:spcPts val="3612"/>
              </a:lnSpc>
            </a:pPr>
            <a:r>
              <a:rPr lang="en-US" sz="2580" spc="77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Implement identification mechanisms.</a:t>
            </a:r>
          </a:p>
          <a:p>
            <a:pPr algn="l">
              <a:lnSpc>
                <a:spcPts val="3612"/>
              </a:lnSpc>
            </a:pPr>
            <a:endParaRPr lang="en-US" sz="2580" spc="77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57040" lvl="1" indent="-278520" algn="l">
              <a:lnSpc>
                <a:spcPts val="3612"/>
              </a:lnSpc>
              <a:buFont typeface="Arial"/>
              <a:buChar char="•"/>
            </a:pPr>
            <a:r>
              <a:rPr lang="en-US" sz="2580" b="1" spc="77" dirty="0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HR: </a:t>
            </a:r>
          </a:p>
          <a:p>
            <a:pPr algn="l">
              <a:lnSpc>
                <a:spcPts val="3612"/>
              </a:lnSpc>
            </a:pPr>
            <a:r>
              <a:rPr lang="en-US" sz="2580" spc="77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Manage onboarding/offboarding.</a:t>
            </a:r>
          </a:p>
          <a:p>
            <a:pPr algn="l">
              <a:lnSpc>
                <a:spcPts val="3612"/>
              </a:lnSpc>
            </a:pPr>
            <a:endParaRPr lang="en-US" sz="2580" spc="77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557040" lvl="1" indent="-278520" algn="l">
              <a:lnSpc>
                <a:spcPts val="3612"/>
              </a:lnSpc>
              <a:buFont typeface="Arial"/>
              <a:buChar char="•"/>
            </a:pPr>
            <a:r>
              <a:rPr lang="en-US" sz="2580" b="1" spc="77" dirty="0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Employees: </a:t>
            </a:r>
          </a:p>
          <a:p>
            <a:pPr algn="l">
              <a:lnSpc>
                <a:spcPts val="3612"/>
              </a:lnSpc>
            </a:pPr>
            <a:r>
              <a:rPr lang="en-US" sz="2580" spc="77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Comply with policies and report unauthorized access.</a:t>
            </a:r>
          </a:p>
          <a:p>
            <a:pPr marL="0" lvl="0" indent="0" algn="l">
              <a:lnSpc>
                <a:spcPts val="3612"/>
              </a:lnSpc>
              <a:spcBef>
                <a:spcPct val="0"/>
              </a:spcBef>
            </a:pPr>
            <a:endParaRPr lang="en-US" sz="2580" spc="77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922032" y="881320"/>
            <a:ext cx="8394722" cy="2060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ONBOARDING PROCESS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450002" y="3271301"/>
            <a:ext cx="47625" cy="1621944"/>
            <a:chOff x="0" y="0"/>
            <a:chExt cx="12543" cy="4271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543" cy="427179"/>
            </a:xfrm>
            <a:custGeom>
              <a:avLst/>
              <a:gdLst/>
              <a:ahLst/>
              <a:cxnLst/>
              <a:rect l="l" t="t" r="r" b="b"/>
              <a:pathLst>
                <a:path w="12543" h="427179">
                  <a:moveTo>
                    <a:pt x="0" y="0"/>
                  </a:moveTo>
                  <a:lnTo>
                    <a:pt x="12543" y="0"/>
                  </a:lnTo>
                  <a:lnTo>
                    <a:pt x="12543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543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874407" y="3179445"/>
            <a:ext cx="7637673" cy="6688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2" lvl="1" indent="-291466" algn="l">
              <a:lnSpc>
                <a:spcPts val="4050"/>
              </a:lnSpc>
              <a:buAutoNum type="arabicPeriod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Request Access: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HR notifies IT when new users need system access.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Submit a User Access Request Form.</a:t>
            </a:r>
          </a:p>
          <a:p>
            <a:pPr marL="582932" lvl="1" indent="-291466" algn="l">
              <a:lnSpc>
                <a:spcPts val="4050"/>
              </a:lnSpc>
              <a:buAutoNum type="arabicPeriod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Verify Identity: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Provide proof of identity.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Mandatory MFA setup.</a:t>
            </a:r>
          </a:p>
          <a:p>
            <a:pPr marL="582932" lvl="1" indent="-291466" algn="l">
              <a:lnSpc>
                <a:spcPts val="4050"/>
              </a:lnSpc>
              <a:buAutoNum type="arabicPeriod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Approve Access: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Manager and IT Security review and approve.</a:t>
            </a:r>
          </a:p>
          <a:p>
            <a:pPr marL="1165863" lvl="2" indent="-388621" algn="l">
              <a:lnSpc>
                <a:spcPts val="4050"/>
              </a:lnSpc>
              <a:buFont typeface="Arial"/>
              <a:buChar char="⚬"/>
            </a:pPr>
            <a:r>
              <a:rPr lang="en-US" sz="27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Assign access based on least privilege.</a:t>
            </a:r>
          </a:p>
          <a:p>
            <a:pPr algn="l">
              <a:lnSpc>
                <a:spcPts val="4050"/>
              </a:lnSpc>
            </a:pPr>
            <a:endParaRPr lang="en-US" sz="2700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" name="Freeform 9"/>
          <p:cNvSpPr/>
          <p:nvPr/>
        </p:nvSpPr>
        <p:spPr>
          <a:xfrm rot="889887">
            <a:off x="9893725" y="2571242"/>
            <a:ext cx="6753348" cy="7843610"/>
          </a:xfrm>
          <a:custGeom>
            <a:avLst/>
            <a:gdLst/>
            <a:ahLst/>
            <a:cxnLst/>
            <a:rect l="l" t="t" r="r" b="b"/>
            <a:pathLst>
              <a:path w="6753348" h="7843610">
                <a:moveTo>
                  <a:pt x="0" y="0"/>
                </a:moveTo>
                <a:lnTo>
                  <a:pt x="6753349" y="0"/>
                </a:lnTo>
                <a:lnTo>
                  <a:pt x="6753349" y="7843611"/>
                </a:lnTo>
                <a:lnTo>
                  <a:pt x="0" y="78436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30066" y="2475450"/>
            <a:ext cx="8027234" cy="7352946"/>
          </a:xfrm>
          <a:custGeom>
            <a:avLst/>
            <a:gdLst/>
            <a:ahLst/>
            <a:cxnLst/>
            <a:rect l="l" t="t" r="r" b="b"/>
            <a:pathLst>
              <a:path w="8027234" h="7352946">
                <a:moveTo>
                  <a:pt x="0" y="0"/>
                </a:moveTo>
                <a:lnTo>
                  <a:pt x="8027234" y="0"/>
                </a:lnTo>
                <a:lnTo>
                  <a:pt x="8027234" y="7352946"/>
                </a:lnTo>
                <a:lnTo>
                  <a:pt x="0" y="735294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42777" y="801744"/>
            <a:ext cx="7294803" cy="2060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MONITORING AND AUDITING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183965" y="3266354"/>
            <a:ext cx="58812" cy="1621944"/>
            <a:chOff x="0" y="0"/>
            <a:chExt cx="15490" cy="4271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490" cy="427179"/>
            </a:xfrm>
            <a:custGeom>
              <a:avLst/>
              <a:gdLst/>
              <a:ahLst/>
              <a:cxnLst/>
              <a:rect l="l" t="t" r="r" b="b"/>
              <a:pathLst>
                <a:path w="15490" h="427179">
                  <a:moveTo>
                    <a:pt x="0" y="0"/>
                  </a:moveTo>
                  <a:lnTo>
                    <a:pt x="15490" y="0"/>
                  </a:lnTo>
                  <a:lnTo>
                    <a:pt x="15490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490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586640" y="3154680"/>
            <a:ext cx="6797711" cy="4808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Activity Logs: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Record timestamps, actions, and changes.</a:t>
            </a:r>
          </a:p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Periodic Reviews: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Quarterly reviews by department heads.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Revoke unnecessary privileges immediately.</a:t>
            </a:r>
          </a:p>
          <a:p>
            <a:pPr algn="l">
              <a:lnSpc>
                <a:spcPts val="4200"/>
              </a:lnSpc>
            </a:pPr>
            <a:endParaRPr lang="en-US" sz="2800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0183965" y="5340951"/>
            <a:ext cx="58812" cy="1621944"/>
            <a:chOff x="0" y="0"/>
            <a:chExt cx="15490" cy="4271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490" cy="427179"/>
            </a:xfrm>
            <a:custGeom>
              <a:avLst/>
              <a:gdLst/>
              <a:ahLst/>
              <a:cxnLst/>
              <a:rect l="l" t="t" r="r" b="b"/>
              <a:pathLst>
                <a:path w="15490" h="427179">
                  <a:moveTo>
                    <a:pt x="0" y="0"/>
                  </a:moveTo>
                  <a:lnTo>
                    <a:pt x="15490" y="0"/>
                  </a:lnTo>
                  <a:lnTo>
                    <a:pt x="15490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5490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564404" y="2909051"/>
            <a:ext cx="5364972" cy="6252881"/>
          </a:xfrm>
          <a:custGeom>
            <a:avLst/>
            <a:gdLst/>
            <a:ahLst/>
            <a:cxnLst/>
            <a:rect l="l" t="t" r="r" b="b"/>
            <a:pathLst>
              <a:path w="5364972" h="6252881">
                <a:moveTo>
                  <a:pt x="0" y="0"/>
                </a:moveTo>
                <a:lnTo>
                  <a:pt x="5364972" y="0"/>
                </a:lnTo>
                <a:lnTo>
                  <a:pt x="5364972" y="6252881"/>
                </a:lnTo>
                <a:lnTo>
                  <a:pt x="0" y="62528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922032" y="881320"/>
            <a:ext cx="8394722" cy="2060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OFFBOARDING PROCEDURES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50002" y="3673956"/>
            <a:ext cx="47625" cy="1621944"/>
            <a:chOff x="0" y="0"/>
            <a:chExt cx="12543" cy="4271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27179"/>
            </a:xfrm>
            <a:custGeom>
              <a:avLst/>
              <a:gdLst/>
              <a:ahLst/>
              <a:cxnLst/>
              <a:rect l="l" t="t" r="r" b="b"/>
              <a:pathLst>
                <a:path w="12543" h="427179">
                  <a:moveTo>
                    <a:pt x="0" y="0"/>
                  </a:moveTo>
                  <a:lnTo>
                    <a:pt x="12543" y="0"/>
                  </a:lnTo>
                  <a:lnTo>
                    <a:pt x="12543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874407" y="3543300"/>
            <a:ext cx="7637673" cy="3741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Termination or Role Change: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HR informs IT of changes.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IT disables user ID immediately.</a:t>
            </a:r>
          </a:p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Return Assets:</a:t>
            </a:r>
          </a:p>
          <a:p>
            <a:pPr marL="1209042" lvl="2" indent="-403014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Collect badges, keys, and hardware.</a:t>
            </a:r>
          </a:p>
          <a:p>
            <a:pPr algn="l">
              <a:lnSpc>
                <a:spcPts val="4200"/>
              </a:lnSpc>
            </a:pPr>
            <a:endParaRPr lang="en-US" sz="2800" dirty="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01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6120" y="-1977818"/>
            <a:ext cx="5252241" cy="5244173"/>
          </a:xfrm>
          <a:custGeom>
            <a:avLst/>
            <a:gdLst/>
            <a:ahLst/>
            <a:cxnLst/>
            <a:rect l="l" t="t" r="r" b="b"/>
            <a:pathLst>
              <a:path w="5252241" h="5244173">
                <a:moveTo>
                  <a:pt x="0" y="0"/>
                </a:moveTo>
                <a:lnTo>
                  <a:pt x="5252240" y="0"/>
                </a:lnTo>
                <a:lnTo>
                  <a:pt x="5252240" y="5244172"/>
                </a:lnTo>
                <a:lnTo>
                  <a:pt x="0" y="52441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3980048" y="6316677"/>
            <a:ext cx="7952861" cy="7940645"/>
          </a:xfrm>
          <a:custGeom>
            <a:avLst/>
            <a:gdLst/>
            <a:ahLst/>
            <a:cxnLst/>
            <a:rect l="l" t="t" r="r" b="b"/>
            <a:pathLst>
              <a:path w="7952861" h="7940645">
                <a:moveTo>
                  <a:pt x="0" y="0"/>
                </a:moveTo>
                <a:lnTo>
                  <a:pt x="7952861" y="0"/>
                </a:lnTo>
                <a:lnTo>
                  <a:pt x="7952861" y="7940646"/>
                </a:lnTo>
                <a:lnTo>
                  <a:pt x="0" y="7940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564404" y="2909051"/>
            <a:ext cx="5364972" cy="6252881"/>
          </a:xfrm>
          <a:custGeom>
            <a:avLst/>
            <a:gdLst/>
            <a:ahLst/>
            <a:cxnLst/>
            <a:rect l="l" t="t" r="r" b="b"/>
            <a:pathLst>
              <a:path w="5364972" h="6252881">
                <a:moveTo>
                  <a:pt x="0" y="0"/>
                </a:moveTo>
                <a:lnTo>
                  <a:pt x="5364972" y="0"/>
                </a:lnTo>
                <a:lnTo>
                  <a:pt x="5364972" y="6252881"/>
                </a:lnTo>
                <a:lnTo>
                  <a:pt x="0" y="62528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922032" y="881320"/>
            <a:ext cx="8394722" cy="1021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17"/>
              </a:lnSpc>
            </a:pPr>
            <a:r>
              <a:rPr lang="en-US" sz="6178" spc="-481">
                <a:solidFill>
                  <a:srgbClr val="06C892"/>
                </a:solidFill>
                <a:latin typeface="Intro"/>
                <a:ea typeface="Intro"/>
                <a:cs typeface="Intro"/>
                <a:sym typeface="Intro"/>
              </a:rPr>
              <a:t>INCIDENT REPORTING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50002" y="2705100"/>
            <a:ext cx="47625" cy="1621944"/>
            <a:chOff x="0" y="0"/>
            <a:chExt cx="12543" cy="42717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543" cy="427179"/>
            </a:xfrm>
            <a:custGeom>
              <a:avLst/>
              <a:gdLst/>
              <a:ahLst/>
              <a:cxnLst/>
              <a:rect l="l" t="t" r="r" b="b"/>
              <a:pathLst>
                <a:path w="12543" h="427179">
                  <a:moveTo>
                    <a:pt x="0" y="0"/>
                  </a:moveTo>
                  <a:lnTo>
                    <a:pt x="12543" y="0"/>
                  </a:lnTo>
                  <a:lnTo>
                    <a:pt x="12543" y="427179"/>
                  </a:lnTo>
                  <a:lnTo>
                    <a:pt x="0" y="427179"/>
                  </a:lnTo>
                  <a:close/>
                </a:path>
              </a:pathLst>
            </a:custGeom>
            <a:solidFill>
              <a:srgbClr val="FD696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2543" cy="4652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8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922032" y="2557068"/>
            <a:ext cx="7637673" cy="3741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Unauthorized access attempts reported within 24 hours.</a:t>
            </a:r>
          </a:p>
          <a:p>
            <a:pPr marL="604521" lvl="1" indent="-302261" algn="l">
              <a:lnSpc>
                <a:spcPts val="4200"/>
              </a:lnSpc>
              <a:buAutoNum type="arabicPeriod"/>
            </a:pPr>
            <a:r>
              <a:rPr lang="en-US" sz="28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Security incident report includes:</a:t>
            </a:r>
          </a:p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User ID.</a:t>
            </a:r>
          </a:p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Systems affected.</a:t>
            </a:r>
          </a:p>
          <a:p>
            <a:pPr marL="604521" lvl="1" indent="-302261" algn="l">
              <a:lnSpc>
                <a:spcPts val="4200"/>
              </a:lnSpc>
              <a:buFont typeface="Arial"/>
              <a:buChar char="•"/>
            </a:pPr>
            <a:r>
              <a:rPr lang="en-US" sz="2800">
                <a:solidFill>
                  <a:srgbClr val="FFFFFF">
                    <a:alpha val="57647"/>
                  </a:srgbClr>
                </a:solidFill>
                <a:latin typeface="Poppins"/>
                <a:ea typeface="Poppins"/>
                <a:cs typeface="Poppins"/>
                <a:sym typeface="Poppins"/>
              </a:rPr>
              <a:t>Actions taken.</a:t>
            </a:r>
          </a:p>
          <a:p>
            <a:pPr algn="l">
              <a:lnSpc>
                <a:spcPts val="4200"/>
              </a:lnSpc>
            </a:pPr>
            <a:endParaRPr lang="en-US" sz="2800">
              <a:solidFill>
                <a:srgbClr val="FFFFFF">
                  <a:alpha val="57647"/>
                </a:srgbClr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298</Words>
  <Application>Microsoft Office PowerPoint</Application>
  <PresentationFormat>Custom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Roboto Mono Bold</vt:lpstr>
      <vt:lpstr>Intro</vt:lpstr>
      <vt:lpstr>Arial</vt:lpstr>
      <vt:lpstr>Poppins</vt:lpstr>
      <vt:lpstr>Calibri</vt:lpstr>
      <vt:lpstr>Roboto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intelcomp</dc:title>
  <dc:creator>Consultare Inc. Group</dc:creator>
  <cp:lastModifiedBy>Ezra</cp:lastModifiedBy>
  <cp:revision>2</cp:revision>
  <dcterms:created xsi:type="dcterms:W3CDTF">2006-08-16T00:00:00Z</dcterms:created>
  <dcterms:modified xsi:type="dcterms:W3CDTF">2024-12-11T18:04:58Z</dcterms:modified>
  <dc:identifier>DAGZAZGvuBk</dc:identifier>
</cp:coreProperties>
</file>

<file path=docProps/thumbnail.jpeg>
</file>